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5" d="100"/>
          <a:sy n="75" d="100"/>
        </p:scale>
        <p:origin x="118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367916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885553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21961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n.wikipedia.org/w/index.php?title=list_of_Falcon_Heavy_launches&amp;oldid=102768692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Charlotte Bailey	</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16</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March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0191"/>
            <a:ext cx="11010510" cy="1738289"/>
          </a:xfrm>
          <a:prstGeom prst="rect">
            <a:avLst/>
          </a:prstGeom>
        </p:spPr>
        <p:txBody>
          <a:bodyPr/>
          <a:lstStyle/>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The dataset shows several examples of the booster not landing </a:t>
            </a:r>
            <a:r>
              <a:rPr lang="en-US" sz="1900" dirty="0" smtClean="0">
                <a:solidFill>
                  <a:schemeClr val="accent3">
                    <a:lumMod val="25000"/>
                  </a:schemeClr>
                </a:solidFill>
                <a:latin typeface="Abadi" panose="020B0604020104020204" pitchFamily="34" charset="0"/>
              </a:rPr>
              <a:t>successfully. </a:t>
            </a:r>
            <a:r>
              <a:rPr lang="en-US" sz="1800" dirty="0" smtClean="0">
                <a:solidFill>
                  <a:schemeClr val="accent3">
                    <a:lumMod val="25000"/>
                  </a:schemeClr>
                </a:solidFill>
                <a:latin typeface="Abadi" panose="020B0604020104020204" pitchFamily="34" charset="0"/>
              </a:rPr>
              <a:t>True </a:t>
            </a:r>
            <a:r>
              <a:rPr lang="en-US" sz="1800" dirty="0">
                <a:solidFill>
                  <a:schemeClr val="accent3">
                    <a:lumMod val="25000"/>
                  </a:schemeClr>
                </a:solidFill>
                <a:latin typeface="Abadi" panose="020B0604020104020204" pitchFamily="34" charset="0"/>
              </a:rPr>
              <a:t>Ocean, </a:t>
            </a:r>
            <a:r>
              <a:rPr lang="en-US" sz="1800" dirty="0" smtClean="0">
                <a:solidFill>
                  <a:schemeClr val="accent3">
                    <a:lumMod val="25000"/>
                  </a:schemeClr>
                </a:solidFill>
                <a:latin typeface="Abadi" panose="020B0604020104020204" pitchFamily="34" charset="0"/>
              </a:rPr>
              <a:t>True </a:t>
            </a:r>
            <a:r>
              <a:rPr lang="en-US" sz="1800" dirty="0">
                <a:solidFill>
                  <a:schemeClr val="accent3">
                    <a:lumMod val="25000"/>
                  </a:schemeClr>
                </a:solidFill>
                <a:latin typeface="Abadi" panose="020B0604020104020204" pitchFamily="34" charset="0"/>
              </a:rPr>
              <a:t>RTLS, True ASDS means the mission was </a:t>
            </a:r>
            <a:r>
              <a:rPr lang="en-US" sz="1800" dirty="0" smtClean="0">
                <a:solidFill>
                  <a:schemeClr val="accent3">
                    <a:lumMod val="25000"/>
                  </a:schemeClr>
                </a:solidFill>
                <a:latin typeface="Abadi" panose="020B0604020104020204" pitchFamily="34" charset="0"/>
              </a:rPr>
              <a:t>successful. False </a:t>
            </a:r>
            <a:r>
              <a:rPr lang="en-US" sz="1800" dirty="0">
                <a:solidFill>
                  <a:schemeClr val="accent3">
                    <a:lumMod val="25000"/>
                  </a:schemeClr>
                </a:solidFill>
                <a:latin typeface="Abadi" panose="020B0604020104020204" pitchFamily="34" charset="0"/>
              </a:rPr>
              <a:t>Ocean, False RTLS, False ASDS means the mission was not successful.</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String variables need to be transformed into categorical variables. 1 means successful mission and 0 means unsuccessful. </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p:cNvPicPr>
            <a:picLocks noChangeAspect="1"/>
          </p:cNvPicPr>
          <p:nvPr/>
        </p:nvPicPr>
        <p:blipFill>
          <a:blip r:embed="rId3"/>
          <a:stretch>
            <a:fillRect/>
          </a:stretch>
        </p:blipFill>
        <p:spPr>
          <a:xfrm>
            <a:off x="558254" y="3078481"/>
            <a:ext cx="3807108" cy="3779520"/>
          </a:xfrm>
          <a:prstGeom prst="rect">
            <a:avLst/>
          </a:prstGeom>
        </p:spPr>
      </p:pic>
      <p:pic>
        <p:nvPicPr>
          <p:cNvPr id="3" name="Picture 2"/>
          <p:cNvPicPr>
            <a:picLocks noChangeAspect="1"/>
          </p:cNvPicPr>
          <p:nvPr/>
        </p:nvPicPr>
        <p:blipFill>
          <a:blip r:embed="rId4"/>
          <a:stretch>
            <a:fillRect/>
          </a:stretch>
        </p:blipFill>
        <p:spPr>
          <a:xfrm>
            <a:off x="4291313" y="3078481"/>
            <a:ext cx="7700963" cy="267479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2" name="Content Placeholder 1"/>
          <p:cNvPicPr>
            <a:picLocks noGrp="1" noChangeAspect="1"/>
          </p:cNvPicPr>
          <p:nvPr>
            <p:ph idx="4294967295"/>
          </p:nvPr>
        </p:nvPicPr>
        <p:blipFill>
          <a:blip r:embed="rId3"/>
          <a:stretch>
            <a:fillRect/>
          </a:stretch>
        </p:blipFill>
        <p:spPr>
          <a:xfrm>
            <a:off x="625790" y="1554480"/>
            <a:ext cx="11048050" cy="4282439"/>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p:cNvPicPr>
            <a:picLocks noChangeAspect="1"/>
          </p:cNvPicPr>
          <p:nvPr/>
        </p:nvPicPr>
        <p:blipFill>
          <a:blip r:embed="rId4"/>
          <a:stretch>
            <a:fillRect/>
          </a:stretch>
        </p:blipFill>
        <p:spPr>
          <a:xfrm>
            <a:off x="3706188" y="3026092"/>
            <a:ext cx="1893547" cy="1652588"/>
          </a:xfrm>
          <a:prstGeom prst="rect">
            <a:avLst/>
          </a:prstGeom>
        </p:spPr>
      </p:pic>
      <p:pic>
        <p:nvPicPr>
          <p:cNvPr id="7" name="Picture 6"/>
          <p:cNvPicPr>
            <a:picLocks noChangeAspect="1"/>
          </p:cNvPicPr>
          <p:nvPr/>
        </p:nvPicPr>
        <p:blipFill>
          <a:blip r:embed="rId5"/>
          <a:stretch>
            <a:fillRect/>
          </a:stretch>
        </p:blipFill>
        <p:spPr>
          <a:xfrm>
            <a:off x="9549262" y="1554480"/>
            <a:ext cx="2124578" cy="1660266"/>
          </a:xfrm>
          <a:prstGeom prst="rect">
            <a:avLst/>
          </a:prstGeom>
        </p:spPr>
      </p:pic>
      <p:pic>
        <p:nvPicPr>
          <p:cNvPr id="8" name="Picture 7"/>
          <p:cNvPicPr>
            <a:picLocks noChangeAspect="1"/>
          </p:cNvPicPr>
          <p:nvPr/>
        </p:nvPicPr>
        <p:blipFill>
          <a:blip r:embed="rId6"/>
          <a:stretch>
            <a:fillRect/>
          </a:stretch>
        </p:blipFill>
        <p:spPr>
          <a:xfrm>
            <a:off x="10141669" y="3889115"/>
            <a:ext cx="1715051" cy="165824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770011" y="1345534"/>
            <a:ext cx="11079107" cy="4680039"/>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770011" y="1520191"/>
            <a:ext cx="11074204" cy="413893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pic>
        <p:nvPicPr>
          <p:cNvPr id="6" name="Content Placeholder 5"/>
          <p:cNvPicPr>
            <a:picLocks noGrp="1" noChangeAspect="1"/>
          </p:cNvPicPr>
          <p:nvPr>
            <p:ph idx="4294967295"/>
          </p:nvPr>
        </p:nvPicPr>
        <p:blipFill>
          <a:blip r:embed="rId3"/>
          <a:stretch>
            <a:fillRect/>
          </a:stretch>
        </p:blipFill>
        <p:spPr>
          <a:xfrm>
            <a:off x="770010" y="1523578"/>
            <a:ext cx="10253589" cy="3866819"/>
          </a:xfrm>
          <a:prstGeom prst="rect">
            <a:avLst/>
          </a:prstGeom>
        </p:spPr>
      </p:pic>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p:cNvPicPr>
            <a:picLocks noChangeAspect="1"/>
          </p:cNvPicPr>
          <p:nvPr/>
        </p:nvPicPr>
        <p:blipFill>
          <a:blip r:embed="rId3"/>
          <a:stretch>
            <a:fillRect/>
          </a:stretch>
        </p:blipFill>
        <p:spPr>
          <a:xfrm>
            <a:off x="770011" y="1445636"/>
            <a:ext cx="8591550" cy="498157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pic>
        <p:nvPicPr>
          <p:cNvPr id="2" name="Picture 1"/>
          <p:cNvPicPr>
            <a:picLocks noChangeAspect="1"/>
          </p:cNvPicPr>
          <p:nvPr/>
        </p:nvPicPr>
        <p:blipFill>
          <a:blip r:embed="rId3"/>
          <a:stretch>
            <a:fillRect/>
          </a:stretch>
        </p:blipFill>
        <p:spPr>
          <a:xfrm>
            <a:off x="304800" y="1331333"/>
            <a:ext cx="11601390" cy="4551307"/>
          </a:xfrm>
          <a:prstGeom prst="rect">
            <a:avLst/>
          </a:prstGeom>
        </p:spPr>
      </p:pic>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pic>
        <p:nvPicPr>
          <p:cNvPr id="2" name="Picture 1"/>
          <p:cNvPicPr>
            <a:picLocks noChangeAspect="1"/>
          </p:cNvPicPr>
          <p:nvPr/>
        </p:nvPicPr>
        <p:blipFill>
          <a:blip r:embed="rId3"/>
          <a:stretch>
            <a:fillRect/>
          </a:stretch>
        </p:blipFill>
        <p:spPr>
          <a:xfrm>
            <a:off x="260458" y="1372525"/>
            <a:ext cx="11534706" cy="4368221"/>
          </a:xfrm>
          <a:prstGeom prst="rect">
            <a:avLst/>
          </a:prstGeom>
        </p:spPr>
      </p:pic>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pic>
        <p:nvPicPr>
          <p:cNvPr id="2" name="Picture 1"/>
          <p:cNvPicPr>
            <a:picLocks noChangeAspect="1"/>
          </p:cNvPicPr>
          <p:nvPr/>
        </p:nvPicPr>
        <p:blipFill>
          <a:blip r:embed="rId3"/>
          <a:stretch>
            <a:fillRect/>
          </a:stretch>
        </p:blipFill>
        <p:spPr>
          <a:xfrm>
            <a:off x="799709" y="1580462"/>
            <a:ext cx="10485902" cy="4445111"/>
          </a:xfrm>
          <a:prstGeom prst="rect">
            <a:avLst/>
          </a:prstGeom>
        </p:spPr>
      </p:pic>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pic>
        <p:nvPicPr>
          <p:cNvPr id="2" name="Picture 1"/>
          <p:cNvPicPr>
            <a:picLocks noChangeAspect="1"/>
          </p:cNvPicPr>
          <p:nvPr/>
        </p:nvPicPr>
        <p:blipFill>
          <a:blip r:embed="rId3"/>
          <a:stretch>
            <a:fillRect/>
          </a:stretch>
        </p:blipFill>
        <p:spPr>
          <a:xfrm>
            <a:off x="225459" y="1395385"/>
            <a:ext cx="11604703" cy="4322501"/>
          </a:xfrm>
          <a:prstGeom prst="rect">
            <a:avLst/>
          </a:prstGeom>
        </p:spPr>
      </p:pic>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pic>
        <p:nvPicPr>
          <p:cNvPr id="2" name="Picture 1"/>
          <p:cNvPicPr>
            <a:picLocks noChangeAspect="1"/>
          </p:cNvPicPr>
          <p:nvPr/>
        </p:nvPicPr>
        <p:blipFill>
          <a:blip r:embed="rId3"/>
          <a:stretch>
            <a:fillRect/>
          </a:stretch>
        </p:blipFill>
        <p:spPr>
          <a:xfrm>
            <a:off x="274320" y="1310640"/>
            <a:ext cx="11750040" cy="4373880"/>
          </a:xfrm>
          <a:prstGeom prst="rect">
            <a:avLst/>
          </a:prstGeom>
        </p:spPr>
      </p:pic>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pic>
        <p:nvPicPr>
          <p:cNvPr id="2" name="Picture 1"/>
          <p:cNvPicPr>
            <a:picLocks noChangeAspect="1"/>
          </p:cNvPicPr>
          <p:nvPr/>
        </p:nvPicPr>
        <p:blipFill>
          <a:blip r:embed="rId3"/>
          <a:stretch>
            <a:fillRect/>
          </a:stretch>
        </p:blipFill>
        <p:spPr>
          <a:xfrm>
            <a:off x="624840" y="1482942"/>
            <a:ext cx="9953625" cy="4743450"/>
          </a:xfrm>
          <a:prstGeom prst="rect">
            <a:avLst/>
          </a:prstGeom>
        </p:spPr>
      </p:pic>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2" name="Content Placeholder 1"/>
          <p:cNvPicPr>
            <a:picLocks noGrp="1" noChangeAspect="1"/>
          </p:cNvPicPr>
          <p:nvPr>
            <p:ph idx="4294967295"/>
          </p:nvPr>
        </p:nvPicPr>
        <p:blipFill>
          <a:blip r:embed="rId3"/>
          <a:stretch>
            <a:fillRect/>
          </a:stretch>
        </p:blipFill>
        <p:spPr>
          <a:xfrm>
            <a:off x="769938" y="1523943"/>
            <a:ext cx="9745662" cy="4065386"/>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2" name="Content Placeholder 1"/>
          <p:cNvPicPr>
            <a:picLocks noGrp="1" noChangeAspect="1"/>
          </p:cNvPicPr>
          <p:nvPr>
            <p:ph idx="4294967295"/>
          </p:nvPr>
        </p:nvPicPr>
        <p:blipFill>
          <a:blip r:embed="rId3"/>
          <a:stretch>
            <a:fillRect/>
          </a:stretch>
        </p:blipFill>
        <p:spPr>
          <a:xfrm>
            <a:off x="770010" y="1471808"/>
            <a:ext cx="10715309" cy="4121272"/>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2" name="Content Placeholder 1"/>
          <p:cNvPicPr>
            <a:picLocks noGrp="1" noChangeAspect="1"/>
          </p:cNvPicPr>
          <p:nvPr>
            <p:ph idx="4294967295"/>
          </p:nvPr>
        </p:nvPicPr>
        <p:blipFill>
          <a:blip r:embed="rId3"/>
          <a:stretch>
            <a:fillRect/>
          </a:stretch>
        </p:blipFill>
        <p:spPr>
          <a:xfrm>
            <a:off x="769938" y="1431158"/>
            <a:ext cx="10571558" cy="4253362"/>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770010" y="1280161"/>
            <a:ext cx="11162910" cy="45529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2" name="Content Placeholder 1"/>
          <p:cNvPicPr>
            <a:picLocks noGrp="1" noChangeAspect="1"/>
          </p:cNvPicPr>
          <p:nvPr>
            <p:ph idx="4294967295"/>
          </p:nvPr>
        </p:nvPicPr>
        <p:blipFill>
          <a:blip r:embed="rId3"/>
          <a:stretch>
            <a:fillRect/>
          </a:stretch>
        </p:blipFill>
        <p:spPr>
          <a:xfrm>
            <a:off x="770010" y="1380967"/>
            <a:ext cx="9730349" cy="4735090"/>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2" name="Content Placeholder 1"/>
          <p:cNvPicPr>
            <a:picLocks noGrp="1" noChangeAspect="1"/>
          </p:cNvPicPr>
          <p:nvPr>
            <p:ph idx="4294967295"/>
          </p:nvPr>
        </p:nvPicPr>
        <p:blipFill>
          <a:blip r:embed="rId3"/>
          <a:stretch>
            <a:fillRect/>
          </a:stretch>
        </p:blipFill>
        <p:spPr>
          <a:xfrm>
            <a:off x="770011" y="1380966"/>
            <a:ext cx="9852269" cy="4649903"/>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2080"/>
            <a:ext cx="9069017" cy="489204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Summary of </a:t>
            </a:r>
            <a:r>
              <a:rPr lang="en-US" sz="2200" b="1" u="sng" dirty="0" smtClean="0">
                <a:solidFill>
                  <a:schemeClr val="accent3">
                    <a:lumMod val="25000"/>
                  </a:schemeClr>
                </a:solidFill>
                <a:latin typeface="Abadi" panose="020B0604020104020204" pitchFamily="34" charset="0"/>
              </a:rPr>
              <a:t>Methodologies</a:t>
            </a:r>
          </a:p>
          <a:p>
            <a:pPr>
              <a:lnSpc>
                <a:spcPct val="100000"/>
              </a:lnSpc>
              <a:spcBef>
                <a:spcPts val="1400"/>
              </a:spcBef>
              <a:buFont typeface="Wingdings" panose="05000000000000000000" pitchFamily="2" charset="2"/>
              <a:buChar char="Ø"/>
            </a:pPr>
            <a:r>
              <a:rPr lang="en-US" sz="2200" dirty="0" smtClean="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Data collection (Via API and Web Scraping)</a:t>
            </a:r>
          </a:p>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Data wrangling</a:t>
            </a:r>
          </a:p>
          <a:p>
            <a:pPr>
              <a:lnSpc>
                <a:spcPct val="100000"/>
              </a:lnSpc>
              <a:spcBef>
                <a:spcPts val="1400"/>
              </a:spcBef>
              <a:buFont typeface="Wingdings" panose="05000000000000000000" pitchFamily="2" charset="2"/>
              <a:buChar char="Ø"/>
            </a:pPr>
            <a:r>
              <a:rPr lang="en-US" sz="2000" dirty="0" smtClean="0">
                <a:solidFill>
                  <a:schemeClr val="accent3">
                    <a:lumMod val="25000"/>
                  </a:schemeClr>
                </a:solidFill>
                <a:latin typeface="Abadi" panose="020B0604020104020204" pitchFamily="34" charset="0"/>
              </a:rPr>
              <a:t> Exploratory data analysis (EDA)</a:t>
            </a:r>
          </a:p>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Interactive map with Folium</a:t>
            </a:r>
          </a:p>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Dashboards with </a:t>
            </a:r>
            <a:r>
              <a:rPr lang="en-US" sz="2000" dirty="0" err="1" smtClean="0">
                <a:solidFill>
                  <a:schemeClr val="accent3">
                    <a:lumMod val="25000"/>
                  </a:schemeClr>
                </a:solidFill>
                <a:latin typeface="Abadi" panose="020B0604020104020204" pitchFamily="34" charset="0"/>
              </a:rPr>
              <a:t>Plotly</a:t>
            </a:r>
            <a:r>
              <a:rPr lang="en-US" sz="2000" dirty="0" smtClean="0">
                <a:solidFill>
                  <a:schemeClr val="accent3">
                    <a:lumMod val="25000"/>
                  </a:schemeClr>
                </a:solidFill>
                <a:latin typeface="Abadi" panose="020B0604020104020204" pitchFamily="34" charset="0"/>
              </a:rPr>
              <a:t> Dash</a:t>
            </a:r>
          </a:p>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Predictive analysis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u="sng" dirty="0" smtClean="0">
                <a:solidFill>
                  <a:schemeClr val="accent3">
                    <a:lumMod val="25000"/>
                  </a:schemeClr>
                </a:solidFill>
                <a:latin typeface="Abadi" panose="020B0604020104020204" pitchFamily="34" charset="0"/>
              </a:rPr>
              <a:t>Summary </a:t>
            </a:r>
            <a:r>
              <a:rPr lang="en-US" sz="2200" b="1" u="sng" dirty="0">
                <a:solidFill>
                  <a:schemeClr val="accent3">
                    <a:lumMod val="25000"/>
                  </a:schemeClr>
                </a:solidFill>
                <a:latin typeface="Abadi" panose="020B0604020104020204" pitchFamily="34" charset="0"/>
              </a:rPr>
              <a:t>of all </a:t>
            </a:r>
            <a:r>
              <a:rPr lang="en-US" sz="2200" b="1" u="sng" dirty="0" smtClean="0">
                <a:solidFill>
                  <a:schemeClr val="accent3">
                    <a:lumMod val="25000"/>
                  </a:schemeClr>
                </a:solidFill>
                <a:latin typeface="Abadi" panose="020B0604020104020204" pitchFamily="34" charset="0"/>
              </a:rPr>
              <a:t>results</a:t>
            </a:r>
          </a:p>
          <a:p>
            <a:pPr>
              <a:lnSpc>
                <a:spcPct val="100000"/>
              </a:lnSpc>
              <a:spcBef>
                <a:spcPts val="1400"/>
              </a:spcBef>
              <a:buFont typeface="Wingdings" panose="05000000000000000000" pitchFamily="2" charset="2"/>
              <a:buChar char="Ø"/>
            </a:pPr>
            <a:r>
              <a:rPr lang="en-US" sz="2200" b="1" u="sng" dirty="0" smtClean="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Exploratory data analysis (EDA) results</a:t>
            </a:r>
          </a:p>
          <a:p>
            <a:pPr>
              <a:lnSpc>
                <a:spcPct val="100000"/>
              </a:lnSpc>
              <a:spcBef>
                <a:spcPts val="1400"/>
              </a:spcBef>
              <a:buFont typeface="Wingdings" panose="05000000000000000000" pitchFamily="2" charset="2"/>
              <a:buChar char="Ø"/>
            </a:pPr>
            <a:r>
              <a:rPr lang="en-US" sz="2000" b="1" u="sng" dirty="0" smtClean="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Interactive map and dashboard</a:t>
            </a:r>
          </a:p>
          <a:p>
            <a:pPr>
              <a:lnSpc>
                <a:spcPct val="100000"/>
              </a:lnSpc>
              <a:spcBef>
                <a:spcPts val="1400"/>
              </a:spcBef>
              <a:buFont typeface="Wingdings" panose="05000000000000000000" pitchFamily="2" charset="2"/>
              <a:buChar char="Ø"/>
            </a:pPr>
            <a:r>
              <a:rPr lang="en-US" sz="2200" dirty="0" smtClean="0">
                <a:solidFill>
                  <a:schemeClr val="accent3">
                    <a:lumMod val="25000"/>
                  </a:schemeClr>
                </a:solidFill>
                <a:latin typeface="Abadi" panose="020B0604020104020204" pitchFamily="34" charset="0"/>
              </a:rPr>
              <a:t> Predictive analysis models and results</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2" name="Content Placeholder 1"/>
          <p:cNvPicPr>
            <a:picLocks noGrp="1" noChangeAspect="1"/>
          </p:cNvPicPr>
          <p:nvPr>
            <p:ph idx="4294967295"/>
          </p:nvPr>
        </p:nvPicPr>
        <p:blipFill>
          <a:blip r:embed="rId3"/>
          <a:stretch>
            <a:fillRect/>
          </a:stretch>
        </p:blipFill>
        <p:spPr>
          <a:xfrm>
            <a:off x="770011" y="1536065"/>
            <a:ext cx="10050389" cy="4753036"/>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2" name="Content Placeholder 1"/>
          <p:cNvPicPr>
            <a:picLocks noGrp="1" noChangeAspect="1"/>
          </p:cNvPicPr>
          <p:nvPr>
            <p:ph idx="4294967295"/>
          </p:nvPr>
        </p:nvPicPr>
        <p:blipFill>
          <a:blip r:embed="rId3"/>
          <a:stretch>
            <a:fillRect/>
          </a:stretch>
        </p:blipFill>
        <p:spPr>
          <a:xfrm>
            <a:off x="770010" y="1380966"/>
            <a:ext cx="10289679" cy="5046245"/>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2" name="Content Placeholder 1"/>
          <p:cNvPicPr>
            <a:picLocks noGrp="1" noChangeAspect="1"/>
          </p:cNvPicPr>
          <p:nvPr>
            <p:ph idx="4294967295"/>
          </p:nvPr>
        </p:nvPicPr>
        <p:blipFill>
          <a:blip r:embed="rId3"/>
          <a:stretch>
            <a:fillRect/>
          </a:stretch>
        </p:blipFill>
        <p:spPr>
          <a:xfrm>
            <a:off x="770010" y="1380966"/>
            <a:ext cx="10050389" cy="4760711"/>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958612" y="5949372"/>
            <a:ext cx="2743200" cy="401638"/>
          </a:xfrm>
        </p:spPr>
        <p:txBody>
          <a:bodyPr/>
          <a:lstStyle/>
          <a:p>
            <a:fld id="{5075537C-CA84-1446-933C-8E9D027F9201}" type="slidenum">
              <a:rPr lang="en-US" smtClean="0"/>
              <a:t>33</a:t>
            </a:fld>
            <a:endParaRPr lang="en-US" dirty="0"/>
          </a:p>
        </p:txBody>
      </p:sp>
      <p:pic>
        <p:nvPicPr>
          <p:cNvPr id="2" name="Content Placeholder 1"/>
          <p:cNvPicPr>
            <a:picLocks noGrp="1" noChangeAspect="1"/>
          </p:cNvPicPr>
          <p:nvPr>
            <p:ph idx="4294967295"/>
          </p:nvPr>
        </p:nvPicPr>
        <p:blipFill>
          <a:blip r:embed="rId3"/>
          <a:stretch>
            <a:fillRect/>
          </a:stretch>
        </p:blipFill>
        <p:spPr>
          <a:xfrm>
            <a:off x="770010" y="1380966"/>
            <a:ext cx="10539839" cy="4882673"/>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p:cNvPicPr>
            <a:picLocks noGrp="1" noChangeAspect="1"/>
          </p:cNvPicPr>
          <p:nvPr>
            <p:ph idx="4294967295"/>
          </p:nvPr>
        </p:nvPicPr>
        <p:blipFill>
          <a:blip r:embed="rId3"/>
          <a:stretch>
            <a:fillRect/>
          </a:stretch>
        </p:blipFill>
        <p:spPr>
          <a:xfrm>
            <a:off x="770011" y="1674235"/>
            <a:ext cx="8450189" cy="470326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 Ground Stations</a:t>
            </a:r>
            <a:endParaRPr lang="en-US" dirty="0">
              <a:solidFill>
                <a:srgbClr val="0B49CB"/>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 </a:t>
            </a:r>
            <a:r>
              <a:rPr lang="en-US" dirty="0" err="1" smtClean="0">
                <a:solidFill>
                  <a:srgbClr val="0B49CB"/>
                </a:solidFill>
                <a:latin typeface="Abadi"/>
              </a:rPr>
              <a:t>Colour</a:t>
            </a:r>
            <a:r>
              <a:rPr lang="en-US" dirty="0" smtClean="0">
                <a:solidFill>
                  <a:srgbClr val="0B49CB"/>
                </a:solidFill>
                <a:latin typeface="Abadi"/>
              </a:rPr>
              <a:t> labelled markers</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770010" y="1373872"/>
            <a:ext cx="11089481" cy="525484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r>
              <a:rPr lang="en-US" dirty="0" smtClean="0"/>
              <a:t>37</a:t>
            </a:r>
            <a:endParaRPr lang="en-US" dirty="0"/>
          </a:p>
        </p:txBody>
      </p:sp>
      <p:pic>
        <p:nvPicPr>
          <p:cNvPr id="2" name="Content Placeholder 1"/>
          <p:cNvPicPr>
            <a:picLocks noGrp="1" noChangeAspect="1"/>
          </p:cNvPicPr>
          <p:nvPr>
            <p:ph idx="4294967295"/>
          </p:nvPr>
        </p:nvPicPr>
        <p:blipFill>
          <a:blip r:embed="rId3"/>
          <a:stretch>
            <a:fillRect/>
          </a:stretch>
        </p:blipFill>
        <p:spPr>
          <a:xfrm>
            <a:off x="709858" y="1299987"/>
            <a:ext cx="10748113" cy="4579898"/>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 Distances between CCAFS SLC40 and its proximities </a:t>
            </a:r>
            <a:endParaRPr lang="en-US" dirty="0">
              <a:solidFill>
                <a:srgbClr val="0B49CB"/>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Content Placeholder 1"/>
          <p:cNvPicPr>
            <a:picLocks noGrp="1" noChangeAspect="1"/>
          </p:cNvPicPr>
          <p:nvPr>
            <p:ph idx="4294967295"/>
          </p:nvPr>
        </p:nvPicPr>
        <p:blipFill>
          <a:blip r:embed="rId3"/>
          <a:stretch>
            <a:fillRect/>
          </a:stretch>
        </p:blipFill>
        <p:spPr>
          <a:xfrm>
            <a:off x="648017" y="1379518"/>
            <a:ext cx="10836191" cy="4000202"/>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Dashboard – Total success by site</a:t>
            </a:r>
            <a:endParaRPr lang="en-US" dirty="0">
              <a:solidFill>
                <a:srgbClr val="0B49C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47800"/>
            <a:ext cx="11257252" cy="4979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a:t>
            </a:r>
            <a:r>
              <a:rPr lang="en-US" sz="2200" b="1" u="sng" dirty="0" smtClean="0">
                <a:solidFill>
                  <a:schemeClr val="accent3">
                    <a:lumMod val="25000"/>
                  </a:schemeClr>
                </a:solidFill>
                <a:latin typeface="Abadi" panose="020B0604020104020204" pitchFamily="34" charset="0"/>
              </a:rPr>
              <a:t>context</a:t>
            </a:r>
          </a:p>
          <a:p>
            <a:pPr marL="0" indent="0">
              <a:spcBef>
                <a:spcPts val="1400"/>
              </a:spcBef>
              <a:buNone/>
            </a:pPr>
            <a:r>
              <a:rPr lang="en-US" sz="2000" dirty="0" smtClean="0">
                <a:solidFill>
                  <a:schemeClr val="accent3">
                    <a:lumMod val="25000"/>
                  </a:schemeClr>
                </a:solidFill>
                <a:latin typeface="Abadi" panose="020B0604020104020204" pitchFamily="34" charset="0"/>
              </a:rPr>
              <a:t>The aim of this project is to ultimately predict whether the Space X Falcon 9 first stage will successfully land. </a:t>
            </a:r>
          </a:p>
          <a:p>
            <a:pPr marL="0" indent="0">
              <a:spcBef>
                <a:spcPts val="1400"/>
              </a:spcBef>
              <a:buNone/>
            </a:pPr>
            <a:r>
              <a:rPr lang="en-US" sz="2000" dirty="0" smtClean="0">
                <a:solidFill>
                  <a:schemeClr val="accent3">
                    <a:lumMod val="25000"/>
                  </a:schemeClr>
                </a:solidFill>
                <a:latin typeface="Abadi" panose="020B0604020104020204" pitchFamily="34" charset="0"/>
              </a:rPr>
              <a:t>The Space X website states that the launch cost of the Falcon 9 was 62 million dollars whilst other providers usually cost upwards of 165 million dollars. This considerable difference in cost is due to Space X being able to land and then re-use the first stage of the rocket.</a:t>
            </a:r>
          </a:p>
          <a:p>
            <a:pPr marL="0" indent="0">
              <a:spcBef>
                <a:spcPts val="1400"/>
              </a:spcBef>
              <a:buNone/>
            </a:pPr>
            <a:r>
              <a:rPr lang="en-US" sz="2000" dirty="0" smtClean="0">
                <a:solidFill>
                  <a:schemeClr val="accent3">
                    <a:lumMod val="25000"/>
                  </a:schemeClr>
                </a:solidFill>
                <a:latin typeface="Abadi" panose="020B0604020104020204" pitchFamily="34" charset="0"/>
              </a:rPr>
              <a:t>If we are therefore able to predict whether the first stage will successfully land then we are able to determine the launch cost. These results provide valuable information for companies who want to bid against Space X for a rocket launch. </a:t>
            </a:r>
            <a:endParaRPr lang="en-US" sz="2000" dirty="0">
              <a:solidFill>
                <a:schemeClr val="accent3">
                  <a:lumMod val="25000"/>
                </a:schemeClr>
              </a:solidFill>
              <a:latin typeface="Abadi" panose="020B0604020104020204" pitchFamily="34" charset="0"/>
            </a:endParaRPr>
          </a:p>
          <a:p>
            <a:pPr marL="0" indent="0">
              <a:spcBef>
                <a:spcPts val="1400"/>
              </a:spcBef>
              <a:buNone/>
            </a:pPr>
            <a:r>
              <a:rPr lang="en-US" sz="2200" b="1" u="sng" dirty="0">
                <a:solidFill>
                  <a:schemeClr val="accent3">
                    <a:lumMod val="25000"/>
                  </a:schemeClr>
                </a:solidFill>
                <a:latin typeface="Abadi" panose="020B0604020104020204" pitchFamily="34" charset="0"/>
              </a:rPr>
              <a:t>Problems you want to find </a:t>
            </a:r>
            <a:r>
              <a:rPr lang="en-US" sz="2200" b="1" u="sng" dirty="0" smtClean="0">
                <a:solidFill>
                  <a:schemeClr val="accent3">
                    <a:lumMod val="25000"/>
                  </a:schemeClr>
                </a:solidFill>
                <a:latin typeface="Abadi" panose="020B0604020104020204" pitchFamily="34" charset="0"/>
              </a:rPr>
              <a:t>answers</a:t>
            </a:r>
          </a:p>
          <a:p>
            <a:pPr>
              <a:spcBef>
                <a:spcPts val="1400"/>
              </a:spcBef>
              <a:buFont typeface="Wingdings" panose="05000000000000000000" pitchFamily="2" charset="2"/>
              <a:buChar char="Ø"/>
            </a:pPr>
            <a:r>
              <a:rPr lang="en-US" sz="2000" dirty="0" smtClean="0">
                <a:solidFill>
                  <a:schemeClr val="accent3">
                    <a:lumMod val="25000"/>
                  </a:schemeClr>
                </a:solidFill>
                <a:latin typeface="Abadi" panose="020B0604020104020204" pitchFamily="34" charset="0"/>
              </a:rPr>
              <a:t>The main factors contributing to a successful and unsuccessful landing.</a:t>
            </a:r>
          </a:p>
          <a:p>
            <a:pPr>
              <a:spcBef>
                <a:spcPts val="1400"/>
              </a:spcBef>
              <a:buFont typeface="Wingdings" panose="05000000000000000000" pitchFamily="2" charset="2"/>
              <a:buChar char="Ø"/>
            </a:pPr>
            <a:r>
              <a:rPr lang="en-US" sz="2000" dirty="0" smtClean="0">
                <a:solidFill>
                  <a:schemeClr val="accent3">
                    <a:lumMod val="25000"/>
                  </a:schemeClr>
                </a:solidFill>
                <a:latin typeface="Abadi" panose="020B0604020104020204" pitchFamily="34" charset="0"/>
              </a:rPr>
              <a:t>The effect of each relationship of the rocket variables on a successful and unsuccessful landing.</a:t>
            </a:r>
          </a:p>
          <a:p>
            <a:pPr>
              <a:spcBef>
                <a:spcPts val="1400"/>
              </a:spcBef>
              <a:buFont typeface="Wingdings" panose="05000000000000000000" pitchFamily="2" charset="2"/>
              <a:buChar char="Ø"/>
            </a:pPr>
            <a:r>
              <a:rPr lang="en-US" sz="2000" dirty="0" smtClean="0">
                <a:solidFill>
                  <a:schemeClr val="accent3">
                    <a:lumMod val="25000"/>
                  </a:schemeClr>
                </a:solidFill>
                <a:latin typeface="Abadi" panose="020B0604020104020204" pitchFamily="34" charset="0"/>
              </a:rPr>
              <a:t>The optimal conditions to achieve the best landing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1"/>
          <p:cNvPicPr>
            <a:picLocks noGrp="1" noChangeAspect="1"/>
          </p:cNvPicPr>
          <p:nvPr>
            <p:ph idx="4294967295"/>
          </p:nvPr>
        </p:nvPicPr>
        <p:blipFill>
          <a:blip r:embed="rId3"/>
          <a:stretch>
            <a:fillRect/>
          </a:stretch>
        </p:blipFill>
        <p:spPr>
          <a:xfrm>
            <a:off x="733425" y="1471631"/>
            <a:ext cx="10869539" cy="3892849"/>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Dashboard – Total success launches for site KSC LC-39A</a:t>
            </a:r>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Content Placeholder 1"/>
          <p:cNvPicPr>
            <a:picLocks noGrp="1" noChangeAspect="1"/>
          </p:cNvPicPr>
          <p:nvPr>
            <p:ph idx="4294967295"/>
          </p:nvPr>
        </p:nvPicPr>
        <p:blipFill>
          <a:blip r:embed="rId3"/>
          <a:stretch>
            <a:fillRect/>
          </a:stretch>
        </p:blipFill>
        <p:spPr>
          <a:xfrm>
            <a:off x="770011" y="1399915"/>
            <a:ext cx="10193963" cy="4750194"/>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Dashboard – Payload mass vs Outcome for all sites with difference payload mass selected</a:t>
            </a:r>
            <a:endParaRPr lang="en-US" dirty="0">
              <a:solidFill>
                <a:srgbClr val="0B49CB"/>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2" name="Picture 1"/>
          <p:cNvPicPr>
            <a:picLocks noChangeAspect="1"/>
          </p:cNvPicPr>
          <p:nvPr/>
        </p:nvPicPr>
        <p:blipFill>
          <a:blip r:embed="rId3"/>
          <a:stretch>
            <a:fillRect/>
          </a:stretch>
        </p:blipFill>
        <p:spPr>
          <a:xfrm>
            <a:off x="629599" y="1387228"/>
            <a:ext cx="10796423" cy="4143839"/>
          </a:xfrm>
          <a:prstGeom prst="rect">
            <a:avLst/>
          </a:prstGeom>
        </p:spPr>
      </p:pic>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770011" y="5626244"/>
            <a:ext cx="10370429" cy="79865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08676" y="1514987"/>
            <a:ext cx="10838270" cy="451058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pic>
        <p:nvPicPr>
          <p:cNvPr id="2" name="Content Placeholder 1"/>
          <p:cNvPicPr>
            <a:picLocks noGrp="1" noChangeAspect="1"/>
          </p:cNvPicPr>
          <p:nvPr>
            <p:ph sz="half" idx="4294967295"/>
          </p:nvPr>
        </p:nvPicPr>
        <p:blipFill>
          <a:blip r:embed="rId3"/>
          <a:stretch>
            <a:fillRect/>
          </a:stretch>
        </p:blipFill>
        <p:spPr>
          <a:xfrm>
            <a:off x="769937" y="1471732"/>
            <a:ext cx="10849601" cy="4212788"/>
          </a:xfrm>
          <a:prstGeom prst="rect">
            <a:avLst/>
          </a:prstGeom>
        </p:spPr>
      </p:pic>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4920"/>
            <a:ext cx="10104817" cy="55277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r>
              <a:rPr lang="en-US" sz="8800" dirty="0" smtClean="0">
                <a:solidFill>
                  <a:schemeClr val="accent3">
                    <a:lumMod val="25000"/>
                  </a:schemeClr>
                </a:solidFill>
                <a:latin typeface="Abadi"/>
              </a:rPr>
              <a:t>:</a:t>
            </a:r>
          </a:p>
          <a:p>
            <a:pPr marL="1371600" indent="-1371600">
              <a:lnSpc>
                <a:spcPct val="120000"/>
              </a:lnSpc>
              <a:spcBef>
                <a:spcPts val="1400"/>
              </a:spcBef>
              <a:buFont typeface="+mj-lt"/>
              <a:buAutoNum type="romanLcPeriod"/>
            </a:pPr>
            <a:r>
              <a:rPr lang="en-US" sz="8000" dirty="0" smtClean="0">
                <a:solidFill>
                  <a:schemeClr val="accent3">
                    <a:lumMod val="25000"/>
                  </a:schemeClr>
                </a:solidFill>
                <a:latin typeface="Abadi"/>
              </a:rPr>
              <a:t>Via </a:t>
            </a:r>
            <a:r>
              <a:rPr lang="en-US" sz="8000" dirty="0" err="1" smtClean="0">
                <a:solidFill>
                  <a:schemeClr val="accent3">
                    <a:lumMod val="25000"/>
                  </a:schemeClr>
                </a:solidFill>
                <a:latin typeface="Abadi"/>
              </a:rPr>
              <a:t>SpaceX</a:t>
            </a:r>
            <a:r>
              <a:rPr lang="en-US" sz="8000" dirty="0" smtClean="0">
                <a:solidFill>
                  <a:schemeClr val="accent3">
                    <a:lumMod val="25000"/>
                  </a:schemeClr>
                </a:solidFill>
                <a:latin typeface="Abadi"/>
              </a:rPr>
              <a:t> REST API</a:t>
            </a:r>
          </a:p>
          <a:p>
            <a:pPr marL="1371600" indent="-1371600">
              <a:lnSpc>
                <a:spcPct val="120000"/>
              </a:lnSpc>
              <a:spcBef>
                <a:spcPts val="1400"/>
              </a:spcBef>
              <a:buFont typeface="+mj-lt"/>
              <a:buAutoNum type="romanLcPeriod"/>
            </a:pPr>
            <a:r>
              <a:rPr lang="en-US" sz="8000" dirty="0" smtClean="0">
                <a:solidFill>
                  <a:schemeClr val="accent3">
                    <a:lumMod val="25000"/>
                  </a:schemeClr>
                </a:solidFill>
                <a:latin typeface="Abadi"/>
              </a:rPr>
              <a:t>Web scrapping through Wikipedia</a:t>
            </a:r>
            <a:endParaRPr lang="en-US" sz="8000" dirty="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a:t>
            </a:r>
            <a:r>
              <a:rPr lang="en-US" sz="8800" dirty="0" smtClean="0">
                <a:solidFill>
                  <a:schemeClr val="accent3">
                    <a:lumMod val="25000"/>
                  </a:schemeClr>
                </a:solidFill>
                <a:latin typeface="Abadi"/>
              </a:rPr>
              <a:t>wrangling</a:t>
            </a:r>
          </a:p>
          <a:p>
            <a:pPr marL="1371600" indent="-1371600">
              <a:lnSpc>
                <a:spcPct val="120000"/>
              </a:lnSpc>
              <a:spcBef>
                <a:spcPts val="1400"/>
              </a:spcBef>
              <a:buFont typeface="+mj-lt"/>
              <a:buAutoNum type="romanLcPeriod"/>
            </a:pPr>
            <a:r>
              <a:rPr lang="en-US" sz="8000" dirty="0" smtClean="0">
                <a:solidFill>
                  <a:schemeClr val="accent3">
                    <a:lumMod val="25000"/>
                  </a:schemeClr>
                </a:solidFill>
                <a:latin typeface="Abadi"/>
              </a:rPr>
              <a:t>One Hot Encoding for classification models</a:t>
            </a:r>
          </a:p>
          <a:p>
            <a:pPr marL="1371600" indent="-1371600">
              <a:lnSpc>
                <a:spcPct val="120000"/>
              </a:lnSpc>
              <a:spcBef>
                <a:spcPts val="1400"/>
              </a:spcBef>
              <a:buFont typeface="+mj-lt"/>
              <a:buAutoNum type="romanLcPeriod"/>
            </a:pPr>
            <a:r>
              <a:rPr lang="en-US" sz="8000" dirty="0" smtClean="0">
                <a:solidFill>
                  <a:schemeClr val="accent3">
                    <a:lumMod val="25000"/>
                  </a:schemeClr>
                </a:solidFill>
                <a:latin typeface="Abadi"/>
              </a:rPr>
              <a:t>Dropping irrelevant columns </a:t>
            </a:r>
            <a:endParaRPr lang="en-US" sz="8000" dirty="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a:t>
            </a:r>
            <a:r>
              <a:rPr lang="en-US" sz="8800" dirty="0" smtClean="0">
                <a:solidFill>
                  <a:schemeClr val="accent3">
                    <a:lumMod val="25000"/>
                  </a:schemeClr>
                </a:solidFill>
                <a:latin typeface="Abadi"/>
              </a:rPr>
              <a:t>models</a:t>
            </a:r>
          </a:p>
          <a:p>
            <a:pPr marL="1371600" indent="-1371600">
              <a:lnSpc>
                <a:spcPct val="120000"/>
              </a:lnSpc>
              <a:spcBef>
                <a:spcPts val="1400"/>
              </a:spcBef>
              <a:buFont typeface="+mj-lt"/>
              <a:buAutoNum type="romanLcPeriod"/>
            </a:pPr>
            <a:r>
              <a:rPr lang="en-US" sz="8000" dirty="0" smtClean="0">
                <a:solidFill>
                  <a:schemeClr val="tx2">
                    <a:lumMod val="50000"/>
                  </a:schemeClr>
                </a:solidFill>
                <a:latin typeface="Abadi"/>
              </a:rPr>
              <a:t>Building, tuning</a:t>
            </a:r>
            <a:r>
              <a:rPr lang="en-US" sz="8000" dirty="0">
                <a:solidFill>
                  <a:schemeClr val="tx2">
                    <a:lumMod val="50000"/>
                  </a:schemeClr>
                </a:solidFill>
                <a:latin typeface="Abadi"/>
              </a:rPr>
              <a:t> </a:t>
            </a:r>
            <a:r>
              <a:rPr lang="en-US" sz="8000" dirty="0" smtClean="0">
                <a:solidFill>
                  <a:schemeClr val="tx2">
                    <a:lumMod val="50000"/>
                  </a:schemeClr>
                </a:solidFill>
                <a:latin typeface="Abadi"/>
              </a:rPr>
              <a:t>and evaluating </a:t>
            </a:r>
            <a:r>
              <a:rPr lang="en-US" sz="8000" dirty="0">
                <a:solidFill>
                  <a:schemeClr val="tx2">
                    <a:lumMod val="50000"/>
                  </a:schemeClr>
                </a:solidFill>
                <a:latin typeface="Abadi"/>
              </a:rPr>
              <a:t>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1120"/>
            <a:ext cx="11162909" cy="4835843"/>
          </a:xfrm>
          <a:prstGeom prst="rect">
            <a:avLst/>
          </a:prstGeom>
        </p:spPr>
        <p:txBody>
          <a:bodyPr/>
          <a:lstStyle/>
          <a:p>
            <a:pPr marL="0" indent="0">
              <a:lnSpc>
                <a:spcPct val="100000"/>
              </a:lnSpc>
              <a:spcBef>
                <a:spcPts val="1400"/>
              </a:spcBef>
              <a:buNone/>
            </a:pPr>
            <a:r>
              <a:rPr lang="en-US" sz="2200" b="1" dirty="0" smtClean="0">
                <a:solidFill>
                  <a:schemeClr val="accent3">
                    <a:lumMod val="25000"/>
                  </a:schemeClr>
                </a:solidFill>
                <a:latin typeface="Abadi" panose="020B0604020104020204" pitchFamily="34" charset="0"/>
              </a:rPr>
              <a:t>Datasets were collected from REST Space X API and by Web Scrapping Wikipedia.</a:t>
            </a:r>
          </a:p>
          <a:p>
            <a:pPr>
              <a:lnSpc>
                <a:spcPct val="100000"/>
              </a:lnSpc>
              <a:spcBef>
                <a:spcPts val="1400"/>
              </a:spcBef>
              <a:buFont typeface="Wingdings" panose="05000000000000000000" pitchFamily="2" charset="2"/>
              <a:buChar char="Ø"/>
            </a:pPr>
            <a:r>
              <a:rPr lang="en-US" sz="1900" dirty="0" smtClean="0">
                <a:solidFill>
                  <a:schemeClr val="accent3">
                    <a:lumMod val="25000"/>
                  </a:schemeClr>
                </a:solidFill>
                <a:latin typeface="Abadi" panose="020B0604020104020204" pitchFamily="34" charset="0"/>
              </a:rPr>
              <a:t>The information that was acquired by the API were rocket, launches and payload information. </a:t>
            </a:r>
          </a:p>
          <a:p>
            <a:pPr marL="0" indent="0">
              <a:lnSpc>
                <a:spcPct val="100000"/>
              </a:lnSpc>
              <a:spcBef>
                <a:spcPts val="1400"/>
              </a:spcBef>
              <a:buNone/>
            </a:pPr>
            <a:r>
              <a:rPr lang="en-US" sz="1900" dirty="0" err="1" smtClean="0">
                <a:solidFill>
                  <a:schemeClr val="accent3">
                    <a:lumMod val="25000"/>
                  </a:schemeClr>
                </a:solidFill>
                <a:latin typeface="Abadi" panose="020B0604020104020204" pitchFamily="34" charset="0"/>
              </a:rPr>
              <a:t>SpaceX</a:t>
            </a:r>
            <a:r>
              <a:rPr lang="en-US" sz="1900" dirty="0" smtClean="0">
                <a:solidFill>
                  <a:schemeClr val="accent3">
                    <a:lumMod val="25000"/>
                  </a:schemeClr>
                </a:solidFill>
                <a:latin typeface="Abadi" panose="020B0604020104020204" pitchFamily="34" charset="0"/>
              </a:rPr>
              <a:t> REST API URL: </a:t>
            </a:r>
            <a:r>
              <a:rPr lang="en-US" sz="1900" dirty="0">
                <a:solidFill>
                  <a:schemeClr val="accent3">
                    <a:lumMod val="25000"/>
                  </a:schemeClr>
                </a:solidFill>
                <a:latin typeface="Abadi" panose="020B0604020104020204" pitchFamily="34" charset="0"/>
                <a:hlinkClick r:id="rId3"/>
              </a:rPr>
              <a:t>https://</a:t>
            </a:r>
            <a:r>
              <a:rPr lang="en-US" sz="1900" dirty="0" smtClean="0">
                <a:solidFill>
                  <a:schemeClr val="accent3">
                    <a:lumMod val="25000"/>
                  </a:schemeClr>
                </a:solidFill>
                <a:latin typeface="Abadi" panose="020B0604020104020204" pitchFamily="34" charset="0"/>
                <a:hlinkClick r:id="rId3"/>
              </a:rPr>
              <a:t>api.spacexdata.com/v4/launches/past</a:t>
            </a:r>
            <a:r>
              <a:rPr lang="en-US" sz="1900" dirty="0" smtClean="0">
                <a:solidFill>
                  <a:schemeClr val="accent3">
                    <a:lumMod val="25000"/>
                  </a:schemeClr>
                </a:solidFill>
                <a:latin typeface="Abadi" panose="020B0604020104020204" pitchFamily="34" charset="0"/>
              </a:rPr>
              <a:t> </a:t>
            </a:r>
            <a:endParaRPr lang="en-US" sz="1900" dirty="0">
              <a:solidFill>
                <a:schemeClr val="accent3">
                  <a:lumMod val="25000"/>
                </a:schemeClr>
              </a:solidFill>
              <a:latin typeface="Abadi" panose="020B0604020104020204" pitchFamily="34" charset="0"/>
            </a:endParaRPr>
          </a:p>
          <a:p>
            <a:pPr marL="0" indent="0">
              <a:buNone/>
            </a:pPr>
            <a:endParaRPr lang="en-US" dirty="0" smtClean="0"/>
          </a:p>
          <a:p>
            <a:pPr marL="0" indent="0">
              <a:buNone/>
            </a:pPr>
            <a:endParaRPr lang="en-US" dirty="0"/>
          </a:p>
          <a:p>
            <a:pPr marL="0" indent="0">
              <a:buNone/>
            </a:pPr>
            <a:endParaRPr lang="en-US" dirty="0"/>
          </a:p>
          <a:p>
            <a:pPr>
              <a:buFont typeface="Wingdings" panose="05000000000000000000" pitchFamily="2" charset="2"/>
              <a:buChar char="Ø"/>
            </a:pPr>
            <a:r>
              <a:rPr lang="en-US" sz="1900" dirty="0"/>
              <a:t> </a:t>
            </a:r>
            <a:r>
              <a:rPr lang="en-US" sz="1900" dirty="0" smtClean="0"/>
              <a:t>The information that was acquired through Web </a:t>
            </a:r>
            <a:r>
              <a:rPr lang="en-US" sz="1900" dirty="0" err="1" smtClean="0"/>
              <a:t>Scapping</a:t>
            </a:r>
            <a:r>
              <a:rPr lang="en-US" sz="1900" dirty="0" smtClean="0"/>
              <a:t> Wikipedia were launches, landing and payload information.</a:t>
            </a:r>
          </a:p>
          <a:p>
            <a:pPr marL="0" indent="0">
              <a:buNone/>
            </a:pPr>
            <a:r>
              <a:rPr lang="en-US" sz="1900" dirty="0" smtClean="0"/>
              <a:t>Wikipedia </a:t>
            </a:r>
            <a:r>
              <a:rPr lang="en-US" sz="1900" dirty="0"/>
              <a:t>URL: </a:t>
            </a:r>
            <a:r>
              <a:rPr lang="en-US" sz="1900" dirty="0">
                <a:hlinkClick r:id="rId4"/>
              </a:rPr>
              <a:t>https://</a:t>
            </a:r>
            <a:r>
              <a:rPr lang="en-US" sz="1900" dirty="0" smtClean="0">
                <a:hlinkClick r:id="rId4"/>
              </a:rPr>
              <a:t>en.wikipedia.org/w/index.php?title=list_of_Falcon_Heavy_launches&amp;oldid=1027686922</a:t>
            </a:r>
            <a:r>
              <a:rPr lang="en-US" sz="1900" dirty="0" smtClean="0"/>
              <a:t> </a:t>
            </a:r>
          </a:p>
          <a:p>
            <a:pPr marL="0" indent="0">
              <a:buNone/>
            </a:pPr>
            <a:endParaRPr lang="en-US" sz="19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Picture 1"/>
          <p:cNvPicPr>
            <a:picLocks noChangeAspect="1"/>
          </p:cNvPicPr>
          <p:nvPr/>
        </p:nvPicPr>
        <p:blipFill>
          <a:blip r:embed="rId5"/>
          <a:stretch>
            <a:fillRect/>
          </a:stretch>
        </p:blipFill>
        <p:spPr>
          <a:xfrm>
            <a:off x="648091" y="2732477"/>
            <a:ext cx="9223569" cy="1199687"/>
          </a:xfrm>
          <a:prstGeom prst="rect">
            <a:avLst/>
          </a:prstGeom>
        </p:spPr>
      </p:pic>
      <p:pic>
        <p:nvPicPr>
          <p:cNvPr id="3" name="Picture 2"/>
          <p:cNvPicPr>
            <a:picLocks noChangeAspect="1"/>
          </p:cNvPicPr>
          <p:nvPr/>
        </p:nvPicPr>
        <p:blipFill>
          <a:blip r:embed="rId6"/>
          <a:stretch>
            <a:fillRect/>
          </a:stretch>
        </p:blipFill>
        <p:spPr>
          <a:xfrm>
            <a:off x="648090" y="5323521"/>
            <a:ext cx="9223569" cy="131307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stretch>
            <a:fillRect/>
          </a:stretch>
        </p:blipFill>
        <p:spPr>
          <a:xfrm>
            <a:off x="559017" y="1379018"/>
            <a:ext cx="11632983" cy="464655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stretch>
            <a:fillRect/>
          </a:stretch>
        </p:blipFill>
        <p:spPr>
          <a:xfrm>
            <a:off x="385835" y="1475480"/>
            <a:ext cx="11683292" cy="439769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2006/documentManagement/types"/>
    <ds:schemaRef ds:uri="http://www.w3.org/XML/1998/namespace"/>
    <ds:schemaRef ds:uri="http://purl.org/dc/elements/1.1/"/>
    <ds:schemaRef ds:uri="f80a141d-92ca-4d3d-9308-f7e7b1d44ce8"/>
    <ds:schemaRef ds:uri="http://purl.org/dc/dcmitype/"/>
    <ds:schemaRef ds:uri="http://schemas.microsoft.com/office/infopath/2007/PartnerControls"/>
    <ds:schemaRef ds:uri="http://schemas.openxmlformats.org/package/2006/metadata/core-properties"/>
    <ds:schemaRef ds:uri="155be751-a274-42e8-93fb-f39d3b9bccc8"/>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301</TotalTime>
  <Words>689</Words>
  <Application>Microsoft Office PowerPoint</Application>
  <PresentationFormat>Widescreen</PresentationFormat>
  <Paragraphs>154</Paragraphs>
  <Slides>46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lenovo</cp:lastModifiedBy>
  <cp:revision>233</cp:revision>
  <dcterms:created xsi:type="dcterms:W3CDTF">2021-04-29T18:58:34Z</dcterms:created>
  <dcterms:modified xsi:type="dcterms:W3CDTF">2024-03-16T17:15:32Z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_MarkAsFinal">
    <vt:bool>true</vt:bool>
  </property>
</Properties>
</file>